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8" r:id="rId6"/>
    <p:sldId id="272" r:id="rId7"/>
    <p:sldId id="274" r:id="rId8"/>
    <p:sldId id="273" r:id="rId9"/>
    <p:sldId id="276" r:id="rId10"/>
    <p:sldId id="275" r:id="rId11"/>
    <p:sldId id="277" r:id="rId12"/>
    <p:sldId id="279" r:id="rId13"/>
    <p:sldId id="280" r:id="rId14"/>
    <p:sldId id="278" r:id="rId15"/>
    <p:sldId id="281" r:id="rId16"/>
    <p:sldId id="287" r:id="rId17"/>
    <p:sldId id="288" r:id="rId18"/>
    <p:sldId id="282" r:id="rId19"/>
    <p:sldId id="283" r:id="rId20"/>
    <p:sldId id="284" r:id="rId21"/>
    <p:sldId id="285" r:id="rId22"/>
    <p:sldId id="286" r:id="rId23"/>
    <p:sldId id="268" r:id="rId24"/>
    <p:sldId id="269" r:id="rId25"/>
    <p:sldId id="271" r:id="rId26"/>
    <p:sldId id="259" r:id="rId27"/>
    <p:sldId id="260" r:id="rId28"/>
    <p:sldId id="261" r:id="rId29"/>
    <p:sldId id="289" r:id="rId30"/>
    <p:sldId id="262" r:id="rId31"/>
    <p:sldId id="263" r:id="rId32"/>
    <p:sldId id="267" r:id="rId33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8869" autoAdjust="0"/>
  </p:normalViewPr>
  <p:slideViewPr>
    <p:cSldViewPr>
      <p:cViewPr varScale="1">
        <p:scale>
          <a:sx n="66" d="100"/>
          <a:sy n="66" d="100"/>
        </p:scale>
        <p:origin x="894" y="6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2C-4D3E-81C9-0771DCCFEF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2C-4D3E-81C9-0771DCCFEF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2C-4D3E-81C9-0771DCCFE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7425920"/>
        <c:axId val="1287416128"/>
      </c:barChart>
      <c:catAx>
        <c:axId val="12874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7416128"/>
        <c:crosses val="autoZero"/>
        <c:auto val="1"/>
        <c:lblAlgn val="ctr"/>
        <c:lblOffset val="100"/>
        <c:noMultiLvlLbl val="0"/>
      </c:catAx>
      <c:valAx>
        <c:axId val="128741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742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accent4_1" csCatId="accent4" phldr="1"/>
      <dgm:spPr/>
      <dgm:t>
        <a:bodyPr rtlCol="0"/>
        <a:lstStyle/>
        <a:p>
          <a:pPr rtl="0"/>
          <a:endParaRPr lang="en-US"/>
        </a:p>
      </dgm:t>
    </dgm:pt>
    <dgm:pt modelId="{170C0135-3A94-4623-AA81-735573228628}">
      <dgm:prSet phldrT="[Text]" custT="1"/>
      <dgm:spPr/>
      <dgm:t>
        <a:bodyPr rtlCol="0"/>
        <a:lstStyle/>
        <a:p>
          <a:pPr rtl="0"/>
          <a:endParaRPr lang="es-ES" sz="1800" b="1" noProof="0" dirty="0" smtClean="0"/>
        </a:p>
        <a:p>
          <a:pPr rtl="0"/>
          <a:endParaRPr lang="es-ES" sz="1800" b="1" noProof="0" dirty="0" smtClean="0"/>
        </a:p>
        <a:p>
          <a:pPr rtl="0"/>
          <a:r>
            <a:rPr lang="es-ES" sz="1800" b="1" noProof="0" dirty="0" smtClean="0"/>
            <a:t>700,00 vegetarianos*</a:t>
          </a:r>
        </a:p>
        <a:p>
          <a:pPr rtl="0"/>
          <a:endParaRPr lang="es-ES" sz="1800" b="1" noProof="0" dirty="0" smtClean="0"/>
        </a:p>
        <a:p>
          <a:pPr rtl="0"/>
          <a:r>
            <a:rPr lang="es-ES" sz="1050" dirty="0" smtClean="0"/>
            <a:t>*Según ENIDE</a:t>
          </a:r>
          <a:endParaRPr lang="es-ES" sz="1050" b="1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7EDBC624-DFE3-497D-829C-08721ACED330}" type="parTrans" cxnId="{22A430BA-B6E0-4052-AE0E-A81596E2528E}">
      <dgm:prSet/>
      <dgm:spPr/>
      <dgm:t>
        <a:bodyPr rtlCol="0"/>
        <a:lstStyle/>
        <a:p>
          <a:pPr rtl="0"/>
          <a:endParaRPr lang="en-US"/>
        </a:p>
      </dgm:t>
    </dgm:pt>
    <dgm:pt modelId="{D38474F5-0992-4D39-B19C-1F963AEBACD2}" type="sibTrans" cxnId="{22A430BA-B6E0-4052-AE0E-A81596E2528E}">
      <dgm:prSet/>
      <dgm:spPr/>
      <dgm:t>
        <a:bodyPr rtlCol="0"/>
        <a:lstStyle/>
        <a:p>
          <a:pPr rtl="0"/>
          <a:endParaRPr lang="en-US"/>
        </a:p>
      </dgm:t>
    </dgm:pt>
    <dgm:pt modelId="{B8E35523-DEC4-40C5-AD71-C446E3CF02A7}">
      <dgm:prSet phldrT="[Text]"/>
      <dgm:spPr/>
      <dgm:t>
        <a:bodyPr rtlCol="0"/>
        <a:lstStyle/>
        <a:p>
          <a:pPr rtl="0"/>
          <a:r>
            <a:rPr lang="es-ES" noProof="0" dirty="0" smtClean="0"/>
            <a:t>Posicionamiento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E38275A8-6585-473D-8CD2-46E571691CE8}" type="parTrans" cxnId="{74BF261D-E0A3-43A7-83EB-85FEEF0798DA}">
      <dgm:prSet/>
      <dgm:spPr/>
      <dgm:t>
        <a:bodyPr rtlCol="0"/>
        <a:lstStyle/>
        <a:p>
          <a:pPr rtl="0"/>
          <a:endParaRPr lang="en-US"/>
        </a:p>
      </dgm:t>
    </dgm:pt>
    <dgm:pt modelId="{2EEF7558-FF6A-4D97-B16B-E787F09F42D0}" type="sibTrans" cxnId="{74BF261D-E0A3-43A7-83EB-85FEEF0798DA}">
      <dgm:prSet/>
      <dgm:spPr/>
      <dgm:t>
        <a:bodyPr rtlCol="0"/>
        <a:lstStyle/>
        <a:p>
          <a:pPr rtl="0"/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551E4CB-EB09-450C-9132-37387398D945}">
      <dgm:prSet phldrT="[Text]"/>
      <dgm:spPr/>
      <dgm:t>
        <a:bodyPr rtlCol="0"/>
        <a:lstStyle/>
        <a:p>
          <a:pPr rtl="0"/>
          <a:r>
            <a:rPr lang="es-ES" noProof="0" dirty="0" smtClean="0"/>
            <a:t>Recomendaciones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FDDC1A66-5C2F-4161-9EE0-50E6AE6B3566}" type="parTrans" cxnId="{1C13D7DA-244F-475B-A626-FFEF1E3983D1}">
      <dgm:prSet/>
      <dgm:spPr/>
      <dgm:t>
        <a:bodyPr rtlCol="0"/>
        <a:lstStyle/>
        <a:p>
          <a:pPr rtl="0"/>
          <a:endParaRPr lang="en-US"/>
        </a:p>
      </dgm:t>
    </dgm:pt>
    <dgm:pt modelId="{B47B7453-52D0-4E8E-A0EE-5E0C42B9531D}" type="sibTrans" cxnId="{1C13D7DA-244F-475B-A626-FFEF1E3983D1}">
      <dgm:prSet/>
      <dgm:spPr/>
      <dgm:t>
        <a:bodyPr rtlCol="0"/>
        <a:lstStyle/>
        <a:p>
          <a:pPr rtl="0"/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57FC35C8-C6CB-4C82-BE0F-B92E4ECAE64D}">
      <dgm:prSet phldrT="[Text]"/>
      <dgm:spPr/>
      <dgm:t>
        <a:bodyPr rtlCol="0"/>
        <a:lstStyle/>
        <a:p>
          <a:pPr rtl="0"/>
          <a:r>
            <a:rPr lang="es-ES" noProof="0" dirty="0" smtClean="0"/>
            <a:t>Formación Universitaria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DCE6D27B-E846-4331-8F79-CDC1E8DDD09A}" type="parTrans" cxnId="{B410F203-BF34-4790-B774-CBB246AFFDF3}">
      <dgm:prSet/>
      <dgm:spPr/>
      <dgm:t>
        <a:bodyPr rtlCol="0"/>
        <a:lstStyle/>
        <a:p>
          <a:pPr rtl="0"/>
          <a:endParaRPr lang="en-US"/>
        </a:p>
      </dgm:t>
    </dgm:pt>
    <dgm:pt modelId="{E3DD98F3-578A-483D-B82A-920BD328FE4E}" type="sibTrans" cxnId="{B410F203-BF34-4790-B774-CBB246AFFDF3}">
      <dgm:prSet/>
      <dgm:spPr/>
      <dgm:t>
        <a:bodyPr rtlCol="0"/>
        <a:lstStyle/>
        <a:p>
          <a:pPr rtl="0"/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8F6F3C-42F1-48FA-9425-25042679391F}" type="pres">
      <dgm:prSet presAssocID="{170C0135-3A94-4623-AA81-735573228628}" presName="centerShape" presStyleLbl="node0" presStyleIdx="0" presStyleCnt="1"/>
      <dgm:spPr/>
      <dgm:t>
        <a:bodyPr rtlCol="0"/>
        <a:lstStyle/>
        <a:p>
          <a:pPr rtl="0"/>
          <a:endParaRPr lang="en-US"/>
        </a:p>
      </dgm:t>
    </dgm:pt>
    <dgm:pt modelId="{5E4B35E6-EA27-424E-89EC-46D0A40F2772}" type="pres">
      <dgm:prSet presAssocID="{B8E35523-DEC4-40C5-AD71-C446E3CF02A7}" presName="node" presStyleLbl="node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3"/>
      <dgm:spPr/>
      <dgm:t>
        <a:bodyPr rtlCol="0"/>
        <a:lstStyle/>
        <a:p>
          <a:pPr rtl="0"/>
          <a:endParaRPr lang="en-US"/>
        </a:p>
      </dgm:t>
    </dgm:pt>
    <dgm:pt modelId="{8FAC1D8D-CE9C-45FC-86D2-26F007C6DD34}" type="pres">
      <dgm:prSet presAssocID="{2551E4CB-EB09-450C-9132-37387398D945}" presName="node" presStyleLbl="node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3"/>
      <dgm:spPr/>
      <dgm:t>
        <a:bodyPr rtlCol="0"/>
        <a:lstStyle/>
        <a:p>
          <a:pPr rtl="0"/>
          <a:endParaRPr lang="en-US"/>
        </a:p>
      </dgm:t>
    </dgm:pt>
    <dgm:pt modelId="{5D851138-FE51-4A19-A149-11A0DEA29AF5}" type="pres">
      <dgm:prSet presAssocID="{57FC35C8-C6CB-4C82-BE0F-B92E4ECAE64D}" presName="node" presStyleLbl="node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3"/>
      <dgm:spPr/>
      <dgm:t>
        <a:bodyPr rtlCol="0"/>
        <a:lstStyle/>
        <a:p>
          <a:pPr rtl="0"/>
          <a:endParaRPr lang="en-US"/>
        </a:p>
      </dgm:t>
    </dgm:pt>
  </dgm:ptLst>
  <dgm:cxnLst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D8757D64-3228-411E-AAEF-85AA1CEFE0B5}" type="presOf" srcId="{57FC35C8-C6CB-4C82-BE0F-B92E4ECAE64D}" destId="{5D851138-FE51-4A19-A149-11A0DEA29AF5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D76FEDE8-B3E2-4485-B78D-5A2C1D3FE46F}" type="presOf" srcId="{B47B7453-52D0-4E8E-A0EE-5E0C42B9531D}" destId="{7BB1C934-CD6E-4389-AB60-D55326BC8302}" srcOrd="0" destOrd="0" presId="urn:microsoft.com/office/officeart/2005/8/layout/radial6"/>
    <dgm:cxn modelId="{22C4FA3E-EB18-4A81-A26E-3BADEF8B9DB0}" type="presOf" srcId="{D44E9E87-B9B9-4324-8110-FB781FB2AAAE}" destId="{061D020E-2B5D-4C0D-9DFD-684837CC0BCE}" srcOrd="0" destOrd="0" presId="urn:microsoft.com/office/officeart/2005/8/layout/radial6"/>
    <dgm:cxn modelId="{107132C3-5EDD-4573-8DCC-1234B128ED14}" type="presOf" srcId="{2EEF7558-FF6A-4D97-B16B-E787F09F42D0}" destId="{98E28826-978E-4A6B-8422-B9CC30E49F37}" srcOrd="0" destOrd="0" presId="urn:microsoft.com/office/officeart/2005/8/layout/radial6"/>
    <dgm:cxn modelId="{B08B14C1-81B1-4905-B9C0-6324AE59137F}" type="presOf" srcId="{E3DD98F3-578A-483D-B82A-920BD328FE4E}" destId="{0162A7CA-7E03-4A22-95EF-970E5873DB72}" srcOrd="0" destOrd="0" presId="urn:microsoft.com/office/officeart/2005/8/layout/radial6"/>
    <dgm:cxn modelId="{928D3CF1-B245-4CF1-9A07-0F17CC3563A4}" type="presOf" srcId="{170C0135-3A94-4623-AA81-735573228628}" destId="{698F6F3C-42F1-48FA-9425-25042679391F}" srcOrd="0" destOrd="0" presId="urn:microsoft.com/office/officeart/2005/8/layout/radial6"/>
    <dgm:cxn modelId="{80D1542E-C1B0-4D66-A77F-56315DAFB6D0}" type="presOf" srcId="{B8E35523-DEC4-40C5-AD71-C446E3CF02A7}" destId="{5E4B35E6-EA27-424E-89EC-46D0A40F2772}" srcOrd="0" destOrd="0" presId="urn:microsoft.com/office/officeart/2005/8/layout/radial6"/>
    <dgm:cxn modelId="{7ACE8542-D31D-42B4-AE9D-444008A6246F}" type="presOf" srcId="{2551E4CB-EB09-450C-9132-37387398D945}" destId="{8FAC1D8D-CE9C-45FC-86D2-26F007C6DD34}" srcOrd="0" destOrd="0" presId="urn:microsoft.com/office/officeart/2005/8/layout/radial6"/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F9B9FC70-4741-4F0E-85A2-404951017BB1}" type="presParOf" srcId="{061D020E-2B5D-4C0D-9DFD-684837CC0BCE}" destId="{698F6F3C-42F1-48FA-9425-25042679391F}" srcOrd="0" destOrd="0" presId="urn:microsoft.com/office/officeart/2005/8/layout/radial6"/>
    <dgm:cxn modelId="{104F2643-DFE4-4A8A-A2AD-7113386CF0B3}" type="presParOf" srcId="{061D020E-2B5D-4C0D-9DFD-684837CC0BCE}" destId="{5E4B35E6-EA27-424E-89EC-46D0A40F2772}" srcOrd="1" destOrd="0" presId="urn:microsoft.com/office/officeart/2005/8/layout/radial6"/>
    <dgm:cxn modelId="{4788B9F4-E7FC-4648-87D8-07F78C5AD757}" type="presParOf" srcId="{061D020E-2B5D-4C0D-9DFD-684837CC0BCE}" destId="{8B180F40-4EFD-493D-838A-C88D7BCC1034}" srcOrd="2" destOrd="0" presId="urn:microsoft.com/office/officeart/2005/8/layout/radial6"/>
    <dgm:cxn modelId="{50A77A42-EFD8-4E39-B94F-3150FBF98B27}" type="presParOf" srcId="{061D020E-2B5D-4C0D-9DFD-684837CC0BCE}" destId="{98E28826-978E-4A6B-8422-B9CC30E49F37}" srcOrd="3" destOrd="0" presId="urn:microsoft.com/office/officeart/2005/8/layout/radial6"/>
    <dgm:cxn modelId="{99D7C02D-EE08-4D06-BE40-76E08C3554E4}" type="presParOf" srcId="{061D020E-2B5D-4C0D-9DFD-684837CC0BCE}" destId="{8FAC1D8D-CE9C-45FC-86D2-26F007C6DD34}" srcOrd="4" destOrd="0" presId="urn:microsoft.com/office/officeart/2005/8/layout/radial6"/>
    <dgm:cxn modelId="{36109604-FE9E-4F5B-9CD6-E3B7C84C9E19}" type="presParOf" srcId="{061D020E-2B5D-4C0D-9DFD-684837CC0BCE}" destId="{582D627C-FAD1-4F2D-897E-C08848385BAA}" srcOrd="5" destOrd="0" presId="urn:microsoft.com/office/officeart/2005/8/layout/radial6"/>
    <dgm:cxn modelId="{16EEE3D8-3805-4EE9-92E4-77A08B021B2C}" type="presParOf" srcId="{061D020E-2B5D-4C0D-9DFD-684837CC0BCE}" destId="{7BB1C934-CD6E-4389-AB60-D55326BC8302}" srcOrd="6" destOrd="0" presId="urn:microsoft.com/office/officeart/2005/8/layout/radial6"/>
    <dgm:cxn modelId="{8327247D-55D9-47B4-A13F-F5CBE7FE3072}" type="presParOf" srcId="{061D020E-2B5D-4C0D-9DFD-684837CC0BCE}" destId="{5D851138-FE51-4A19-A149-11A0DEA29AF5}" srcOrd="7" destOrd="0" presId="urn:microsoft.com/office/officeart/2005/8/layout/radial6"/>
    <dgm:cxn modelId="{5E357561-4B81-4AE0-8F2C-35B20D281D68}" type="presParOf" srcId="{061D020E-2B5D-4C0D-9DFD-684837CC0BCE}" destId="{87F2D62F-9758-428E-A82A-F136F721FE64}" srcOrd="8" destOrd="0" presId="urn:microsoft.com/office/officeart/2005/8/layout/radial6"/>
    <dgm:cxn modelId="{52309F6E-F83C-47C1-B0E5-FD0A3498371E}" type="presParOf" srcId="{061D020E-2B5D-4C0D-9DFD-684837CC0BCE}" destId="{0162A7CA-7E03-4A22-95EF-970E5873DB7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accent4_1" csCatId="accent4" phldr="1"/>
      <dgm:spPr/>
      <dgm:t>
        <a:bodyPr rtlCol="0"/>
        <a:lstStyle/>
        <a:p>
          <a:pPr rtl="0"/>
          <a:endParaRPr lang="en-US"/>
        </a:p>
      </dgm:t>
    </dgm:pt>
    <dgm:pt modelId="{170C0135-3A94-4623-AA81-735573228628}">
      <dgm:prSet phldrT="[Text]"/>
      <dgm:spPr/>
      <dgm:t>
        <a:bodyPr rtlCol="0"/>
        <a:lstStyle/>
        <a:p>
          <a:pPr rtl="0"/>
          <a:r>
            <a:rPr lang="es-ES" noProof="0" dirty="0" smtClean="0"/>
            <a:t>Grupo 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7EDBC624-DFE3-497D-829C-08721ACED330}" type="parTrans" cxnId="{22A430BA-B6E0-4052-AE0E-A81596E2528E}">
      <dgm:prSet/>
      <dgm:spPr/>
      <dgm:t>
        <a:bodyPr rtlCol="0"/>
        <a:lstStyle/>
        <a:p>
          <a:pPr rtl="0"/>
          <a:endParaRPr lang="en-US"/>
        </a:p>
      </dgm:t>
    </dgm:pt>
    <dgm:pt modelId="{D38474F5-0992-4D39-B19C-1F963AEBACD2}" type="sibTrans" cxnId="{22A430BA-B6E0-4052-AE0E-A81596E2528E}">
      <dgm:prSet/>
      <dgm:spPr/>
      <dgm:t>
        <a:bodyPr rtlCol="0"/>
        <a:lstStyle/>
        <a:p>
          <a:pPr rtl="0"/>
          <a:endParaRPr lang="en-US"/>
        </a:p>
      </dgm:t>
    </dgm:pt>
    <dgm:pt modelId="{B8E35523-DEC4-40C5-AD71-C446E3CF02A7}">
      <dgm:prSet phldrT="[Text]"/>
      <dgm:spPr/>
      <dgm:t>
        <a:bodyPr rtlCol="0"/>
        <a:lstStyle/>
        <a:p>
          <a:pPr rtl="0"/>
          <a:r>
            <a:rPr lang="es-ES" noProof="0" dirty="0" smtClean="0"/>
            <a:t>Tarea 1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E38275A8-6585-473D-8CD2-46E571691CE8}" type="parTrans" cxnId="{74BF261D-E0A3-43A7-83EB-85FEEF0798DA}">
      <dgm:prSet/>
      <dgm:spPr/>
      <dgm:t>
        <a:bodyPr rtlCol="0"/>
        <a:lstStyle/>
        <a:p>
          <a:pPr rtl="0"/>
          <a:endParaRPr lang="en-US"/>
        </a:p>
      </dgm:t>
    </dgm:pt>
    <dgm:pt modelId="{2EEF7558-FF6A-4D97-B16B-E787F09F42D0}" type="sibTrans" cxnId="{74BF261D-E0A3-43A7-83EB-85FEEF0798DA}">
      <dgm:prSet/>
      <dgm:spPr/>
      <dgm:t>
        <a:bodyPr rtlCol="0"/>
        <a:lstStyle/>
        <a:p>
          <a:pPr rtl="0"/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551E4CB-EB09-450C-9132-37387398D945}">
      <dgm:prSet phldrT="[Text]"/>
      <dgm:spPr/>
      <dgm:t>
        <a:bodyPr rtlCol="0"/>
        <a:lstStyle/>
        <a:p>
          <a:pPr rtl="0"/>
          <a:r>
            <a:rPr lang="es-ES" noProof="0" dirty="0" smtClean="0"/>
            <a:t>Tarea 2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FDDC1A66-5C2F-4161-9EE0-50E6AE6B3566}" type="parTrans" cxnId="{1C13D7DA-244F-475B-A626-FFEF1E3983D1}">
      <dgm:prSet/>
      <dgm:spPr/>
      <dgm:t>
        <a:bodyPr rtlCol="0"/>
        <a:lstStyle/>
        <a:p>
          <a:pPr rtl="0"/>
          <a:endParaRPr lang="en-US"/>
        </a:p>
      </dgm:t>
    </dgm:pt>
    <dgm:pt modelId="{B47B7453-52D0-4E8E-A0EE-5E0C42B9531D}" type="sibTrans" cxnId="{1C13D7DA-244F-475B-A626-FFEF1E3983D1}">
      <dgm:prSet/>
      <dgm:spPr/>
      <dgm:t>
        <a:bodyPr rtlCol="0"/>
        <a:lstStyle/>
        <a:p>
          <a:pPr rtl="0"/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57FC35C8-C6CB-4C82-BE0F-B92E4ECAE64D}">
      <dgm:prSet phldrT="[Text]"/>
      <dgm:spPr/>
      <dgm:t>
        <a:bodyPr rtlCol="0"/>
        <a:lstStyle/>
        <a:p>
          <a:pPr rtl="0"/>
          <a:r>
            <a:rPr lang="es-ES" noProof="0" dirty="0" smtClean="0"/>
            <a:t>Tarea 3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DCE6D27B-E846-4331-8F79-CDC1E8DDD09A}" type="parTrans" cxnId="{B410F203-BF34-4790-B774-CBB246AFFDF3}">
      <dgm:prSet/>
      <dgm:spPr/>
      <dgm:t>
        <a:bodyPr rtlCol="0"/>
        <a:lstStyle/>
        <a:p>
          <a:pPr rtl="0"/>
          <a:endParaRPr lang="en-US"/>
        </a:p>
      </dgm:t>
    </dgm:pt>
    <dgm:pt modelId="{E3DD98F3-578A-483D-B82A-920BD328FE4E}" type="sibTrans" cxnId="{B410F203-BF34-4790-B774-CBB246AFFDF3}">
      <dgm:prSet/>
      <dgm:spPr/>
      <dgm:t>
        <a:bodyPr rtlCol="0"/>
        <a:lstStyle/>
        <a:p>
          <a:pPr rtl="0"/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8F6F3C-42F1-48FA-9425-25042679391F}" type="pres">
      <dgm:prSet presAssocID="{170C0135-3A94-4623-AA81-735573228628}" presName="centerShape" presStyleLbl="node0" presStyleIdx="0" presStyleCnt="1"/>
      <dgm:spPr/>
      <dgm:t>
        <a:bodyPr rtlCol="0"/>
        <a:lstStyle/>
        <a:p>
          <a:pPr rtl="0"/>
          <a:endParaRPr lang="en-US"/>
        </a:p>
      </dgm:t>
    </dgm:pt>
    <dgm:pt modelId="{5E4B35E6-EA27-424E-89EC-46D0A40F2772}" type="pres">
      <dgm:prSet presAssocID="{B8E35523-DEC4-40C5-AD71-C446E3CF02A7}" presName="node" presStyleLbl="node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3"/>
      <dgm:spPr/>
      <dgm:t>
        <a:bodyPr rtlCol="0"/>
        <a:lstStyle/>
        <a:p>
          <a:pPr rtl="0"/>
          <a:endParaRPr lang="en-US"/>
        </a:p>
      </dgm:t>
    </dgm:pt>
    <dgm:pt modelId="{8FAC1D8D-CE9C-45FC-86D2-26F007C6DD34}" type="pres">
      <dgm:prSet presAssocID="{2551E4CB-EB09-450C-9132-37387398D945}" presName="node" presStyleLbl="node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3"/>
      <dgm:spPr/>
      <dgm:t>
        <a:bodyPr rtlCol="0"/>
        <a:lstStyle/>
        <a:p>
          <a:pPr rtl="0"/>
          <a:endParaRPr lang="en-US"/>
        </a:p>
      </dgm:t>
    </dgm:pt>
    <dgm:pt modelId="{5D851138-FE51-4A19-A149-11A0DEA29AF5}" type="pres">
      <dgm:prSet presAssocID="{57FC35C8-C6CB-4C82-BE0F-B92E4ECAE64D}" presName="node" presStyleLbl="node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3"/>
      <dgm:spPr/>
      <dgm:t>
        <a:bodyPr rtlCol="0"/>
        <a:lstStyle/>
        <a:p>
          <a:pPr rtl="0"/>
          <a:endParaRPr lang="en-US"/>
        </a:p>
      </dgm:t>
    </dgm:pt>
  </dgm:ptLst>
  <dgm:cxnLst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B3242627-1817-4128-948A-586A1D28CAEC}" type="presOf" srcId="{B8E35523-DEC4-40C5-AD71-C446E3CF02A7}" destId="{5E4B35E6-EA27-424E-89EC-46D0A40F2772}" srcOrd="0" destOrd="0" presId="urn:microsoft.com/office/officeart/2005/8/layout/radial6"/>
    <dgm:cxn modelId="{8854DE2B-B2DC-403D-BBB5-9DAEAD86C05D}" type="presOf" srcId="{2551E4CB-EB09-450C-9132-37387398D945}" destId="{8FAC1D8D-CE9C-45FC-86D2-26F007C6DD34}" srcOrd="0" destOrd="0" presId="urn:microsoft.com/office/officeart/2005/8/layout/radial6"/>
    <dgm:cxn modelId="{6CDC671E-280C-428C-8CDE-020C21062DCD}" type="presOf" srcId="{B47B7453-52D0-4E8E-A0EE-5E0C42B9531D}" destId="{7BB1C934-CD6E-4389-AB60-D55326BC8302}" srcOrd="0" destOrd="0" presId="urn:microsoft.com/office/officeart/2005/8/layout/radial6"/>
    <dgm:cxn modelId="{AC35BE37-19DB-4CD7-BE2E-6D0C18095769}" type="presOf" srcId="{2EEF7558-FF6A-4D97-B16B-E787F09F42D0}" destId="{98E28826-978E-4A6B-8422-B9CC30E49F37}" srcOrd="0" destOrd="0" presId="urn:microsoft.com/office/officeart/2005/8/layout/radial6"/>
    <dgm:cxn modelId="{6659EF34-3EF6-4AEC-872C-F63DB702B33C}" type="presOf" srcId="{170C0135-3A94-4623-AA81-735573228628}" destId="{698F6F3C-42F1-48FA-9425-25042679391F}" srcOrd="0" destOrd="0" presId="urn:microsoft.com/office/officeart/2005/8/layout/radial6"/>
    <dgm:cxn modelId="{61768550-6FA2-421B-BF53-22E629655CE4}" type="presOf" srcId="{D44E9E87-B9B9-4324-8110-FB781FB2AAAE}" destId="{061D020E-2B5D-4C0D-9DFD-684837CC0BCE}" srcOrd="0" destOrd="0" presId="urn:microsoft.com/office/officeart/2005/8/layout/radial6"/>
    <dgm:cxn modelId="{12D27D35-EFB9-4862-B45A-F4ECD3DD2B5A}" type="presOf" srcId="{57FC35C8-C6CB-4C82-BE0F-B92E4ECAE64D}" destId="{5D851138-FE51-4A19-A149-11A0DEA29AF5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51173CC8-36DE-4780-A234-53464D5D6F33}" type="presOf" srcId="{E3DD98F3-578A-483D-B82A-920BD328FE4E}" destId="{0162A7CA-7E03-4A22-95EF-970E5873DB72}" srcOrd="0" destOrd="0" presId="urn:microsoft.com/office/officeart/2005/8/layout/radial6"/>
    <dgm:cxn modelId="{2006E8EE-D69C-49C4-9C1A-63E4C2D2FE70}" type="presParOf" srcId="{061D020E-2B5D-4C0D-9DFD-684837CC0BCE}" destId="{698F6F3C-42F1-48FA-9425-25042679391F}" srcOrd="0" destOrd="0" presId="urn:microsoft.com/office/officeart/2005/8/layout/radial6"/>
    <dgm:cxn modelId="{EE444B99-244F-42E7-AA40-8FD32874A39D}" type="presParOf" srcId="{061D020E-2B5D-4C0D-9DFD-684837CC0BCE}" destId="{5E4B35E6-EA27-424E-89EC-46D0A40F2772}" srcOrd="1" destOrd="0" presId="urn:microsoft.com/office/officeart/2005/8/layout/radial6"/>
    <dgm:cxn modelId="{99419F13-53BB-4729-8707-844D77FAB6C9}" type="presParOf" srcId="{061D020E-2B5D-4C0D-9DFD-684837CC0BCE}" destId="{8B180F40-4EFD-493D-838A-C88D7BCC1034}" srcOrd="2" destOrd="0" presId="urn:microsoft.com/office/officeart/2005/8/layout/radial6"/>
    <dgm:cxn modelId="{72F9C11E-349E-41A4-8872-970B174ACBCC}" type="presParOf" srcId="{061D020E-2B5D-4C0D-9DFD-684837CC0BCE}" destId="{98E28826-978E-4A6B-8422-B9CC30E49F37}" srcOrd="3" destOrd="0" presId="urn:microsoft.com/office/officeart/2005/8/layout/radial6"/>
    <dgm:cxn modelId="{C371A4E7-D97D-4C5F-A2DA-7F6E5149F6DF}" type="presParOf" srcId="{061D020E-2B5D-4C0D-9DFD-684837CC0BCE}" destId="{8FAC1D8D-CE9C-45FC-86D2-26F007C6DD34}" srcOrd="4" destOrd="0" presId="urn:microsoft.com/office/officeart/2005/8/layout/radial6"/>
    <dgm:cxn modelId="{B5A8D312-8F6F-4318-93AB-0CB2020E478A}" type="presParOf" srcId="{061D020E-2B5D-4C0D-9DFD-684837CC0BCE}" destId="{582D627C-FAD1-4F2D-897E-C08848385BAA}" srcOrd="5" destOrd="0" presId="urn:microsoft.com/office/officeart/2005/8/layout/radial6"/>
    <dgm:cxn modelId="{7E8E1789-B60B-4405-8CD8-D17C409DA86A}" type="presParOf" srcId="{061D020E-2B5D-4C0D-9DFD-684837CC0BCE}" destId="{7BB1C934-CD6E-4389-AB60-D55326BC8302}" srcOrd="6" destOrd="0" presId="urn:microsoft.com/office/officeart/2005/8/layout/radial6"/>
    <dgm:cxn modelId="{A0E89A57-7782-4D03-A9CB-2788C16E7736}" type="presParOf" srcId="{061D020E-2B5D-4C0D-9DFD-684837CC0BCE}" destId="{5D851138-FE51-4A19-A149-11A0DEA29AF5}" srcOrd="7" destOrd="0" presId="urn:microsoft.com/office/officeart/2005/8/layout/radial6"/>
    <dgm:cxn modelId="{AD4ADAE1-D633-4009-8B9D-2CEF29E3F76C}" type="presParOf" srcId="{061D020E-2B5D-4C0D-9DFD-684837CC0BCE}" destId="{87F2D62F-9758-428E-A82A-F136F721FE64}" srcOrd="8" destOrd="0" presId="urn:microsoft.com/office/officeart/2005/8/layout/radial6"/>
    <dgm:cxn modelId="{6143C6D3-B1F0-4A53-B4E2-F06938629FAC}" type="presParOf" srcId="{061D020E-2B5D-4C0D-9DFD-684837CC0BCE}" destId="{0162A7CA-7E03-4A22-95EF-970E5873DB7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A7CA-7E03-4A22-95EF-970E5873DB72}">
      <dsp:nvSpPr>
        <dsp:cNvPr id="0" name=""/>
        <dsp:cNvSpPr/>
      </dsp:nvSpPr>
      <dsp:spPr>
        <a:xfrm>
          <a:off x="735564" y="720124"/>
          <a:ext cx="4808558" cy="4808558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C934-CD6E-4389-AB60-D55326BC8302}">
      <dsp:nvSpPr>
        <dsp:cNvPr id="0" name=""/>
        <dsp:cNvSpPr/>
      </dsp:nvSpPr>
      <dsp:spPr>
        <a:xfrm>
          <a:off x="735564" y="720124"/>
          <a:ext cx="4808558" cy="4808558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826-978E-4A6B-8422-B9CC30E49F37}">
      <dsp:nvSpPr>
        <dsp:cNvPr id="0" name=""/>
        <dsp:cNvSpPr/>
      </dsp:nvSpPr>
      <dsp:spPr>
        <a:xfrm>
          <a:off x="735564" y="720124"/>
          <a:ext cx="4808558" cy="4808558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6F3C-42F1-48FA-9425-25042679391F}">
      <dsp:nvSpPr>
        <dsp:cNvPr id="0" name=""/>
        <dsp:cNvSpPr/>
      </dsp:nvSpPr>
      <dsp:spPr>
        <a:xfrm>
          <a:off x="2032926" y="2017486"/>
          <a:ext cx="2213834" cy="2213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noProof="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noProof="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noProof="0" dirty="0" smtClean="0"/>
            <a:t>700,00 vegetarianos*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noProof="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*Según ENIDE</a:t>
          </a:r>
          <a:endParaRPr lang="es-ES" sz="1050" b="1" kern="1200" noProof="0" dirty="0"/>
        </a:p>
      </dsp:txBody>
      <dsp:txXfrm>
        <a:off x="2357134" y="2341694"/>
        <a:ext cx="1565418" cy="1565418"/>
      </dsp:txXfrm>
    </dsp:sp>
    <dsp:sp modelId="{5E4B35E6-EA27-424E-89EC-46D0A40F2772}">
      <dsp:nvSpPr>
        <dsp:cNvPr id="0" name=""/>
        <dsp:cNvSpPr/>
      </dsp:nvSpPr>
      <dsp:spPr>
        <a:xfrm>
          <a:off x="2365001" y="1071"/>
          <a:ext cx="1549684" cy="1549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/>
            <a:t>Posicionamiento</a:t>
          </a:r>
          <a:endParaRPr lang="es-ES" sz="1000" kern="1200" noProof="0" dirty="0"/>
        </a:p>
      </dsp:txBody>
      <dsp:txXfrm>
        <a:off x="2591947" y="228017"/>
        <a:ext cx="1095792" cy="1095792"/>
      </dsp:txXfrm>
    </dsp:sp>
    <dsp:sp modelId="{8FAC1D8D-CE9C-45FC-86D2-26F007C6DD34}">
      <dsp:nvSpPr>
        <dsp:cNvPr id="0" name=""/>
        <dsp:cNvSpPr/>
      </dsp:nvSpPr>
      <dsp:spPr>
        <a:xfrm>
          <a:off x="4398853" y="3523806"/>
          <a:ext cx="1549684" cy="1549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/>
            <a:t>Recomendaciones</a:t>
          </a:r>
          <a:endParaRPr lang="es-ES" sz="1000" kern="1200" noProof="0" dirty="0"/>
        </a:p>
      </dsp:txBody>
      <dsp:txXfrm>
        <a:off x="4625799" y="3750752"/>
        <a:ext cx="1095792" cy="1095792"/>
      </dsp:txXfrm>
    </dsp:sp>
    <dsp:sp modelId="{5D851138-FE51-4A19-A149-11A0DEA29AF5}">
      <dsp:nvSpPr>
        <dsp:cNvPr id="0" name=""/>
        <dsp:cNvSpPr/>
      </dsp:nvSpPr>
      <dsp:spPr>
        <a:xfrm>
          <a:off x="331148" y="3523806"/>
          <a:ext cx="1549684" cy="1549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/>
            <a:t>Formación Universitaria</a:t>
          </a:r>
          <a:endParaRPr lang="es-ES" sz="1000" kern="1200" noProof="0" dirty="0"/>
        </a:p>
      </dsp:txBody>
      <dsp:txXfrm>
        <a:off x="558094" y="3750752"/>
        <a:ext cx="1095792" cy="1095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A7CA-7E03-4A22-95EF-970E5873DB7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C934-CD6E-4389-AB60-D55326BC830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826-978E-4A6B-8422-B9CC30E49F37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6F3C-42F1-48FA-9425-25042679391F}">
      <dsp:nvSpPr>
        <dsp:cNvPr id="0" name=""/>
        <dsp:cNvSpPr/>
      </dsp:nvSpPr>
      <dsp:spPr>
        <a:xfrm>
          <a:off x="1571113" y="1580408"/>
          <a:ext cx="1732985" cy="173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noProof="0" dirty="0" smtClean="0"/>
            <a:t>Grupo A</a:t>
          </a:r>
          <a:endParaRPr lang="es-ES" sz="3200" kern="1200" noProof="0" dirty="0"/>
        </a:p>
      </dsp:txBody>
      <dsp:txXfrm>
        <a:off x="1824903" y="1834198"/>
        <a:ext cx="1225405" cy="1225405"/>
      </dsp:txXfrm>
    </dsp:sp>
    <dsp:sp modelId="{5E4B35E6-EA27-424E-89EC-46D0A40F2772}">
      <dsp:nvSpPr>
        <dsp:cNvPr id="0" name=""/>
        <dsp:cNvSpPr/>
      </dsp:nvSpPr>
      <dsp:spPr>
        <a:xfrm>
          <a:off x="1831061" y="1314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rtlCol="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noProof="0" dirty="0" smtClean="0"/>
            <a:t>Tarea 1</a:t>
          </a:r>
          <a:endParaRPr lang="es-ES" sz="2600" kern="1200" noProof="0" dirty="0"/>
        </a:p>
      </dsp:txBody>
      <dsp:txXfrm>
        <a:off x="2008714" y="178967"/>
        <a:ext cx="857783" cy="857783"/>
      </dsp:txXfrm>
    </dsp:sp>
    <dsp:sp modelId="{8FAC1D8D-CE9C-45FC-86D2-26F007C6DD34}">
      <dsp:nvSpPr>
        <dsp:cNvPr id="0" name=""/>
        <dsp:cNvSpPr/>
      </dsp:nvSpPr>
      <dsp:spPr>
        <a:xfrm>
          <a:off x="3423717" y="2759876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rtlCol="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noProof="0" dirty="0" smtClean="0"/>
            <a:t>Tarea 2</a:t>
          </a:r>
          <a:endParaRPr lang="es-ES" sz="2600" kern="1200" noProof="0" dirty="0"/>
        </a:p>
      </dsp:txBody>
      <dsp:txXfrm>
        <a:off x="3601370" y="2937529"/>
        <a:ext cx="857783" cy="857783"/>
      </dsp:txXfrm>
    </dsp:sp>
    <dsp:sp modelId="{5D851138-FE51-4A19-A149-11A0DEA29AF5}">
      <dsp:nvSpPr>
        <dsp:cNvPr id="0" name=""/>
        <dsp:cNvSpPr/>
      </dsp:nvSpPr>
      <dsp:spPr>
        <a:xfrm>
          <a:off x="238404" y="2759876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rtlCol="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noProof="0" dirty="0" smtClean="0"/>
            <a:t>Tarea 3</a:t>
          </a:r>
          <a:endParaRPr lang="es-ES" sz="2600" kern="1200" noProof="0" dirty="0"/>
        </a:p>
      </dsp:txBody>
      <dsp:txXfrm>
        <a:off x="416057" y="2937529"/>
        <a:ext cx="857783" cy="85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CB2973-D336-452B-B4A0-21633269AD61}" type="datetime1">
              <a:rPr lang="es-ES" smtClean="0"/>
              <a:t>12/03/2019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49374-290D-4505-AD62-0903668B55D3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070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686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767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Según IOM que la ingesta de hierro en vegetarianos sea 1'8 veces la recomendada a los no vegetarianos como medida de seguridad debido a la posible menor absorción de las fuentes de hierro vegetales (condiciones poco probables   </a:t>
            </a:r>
            <a:r>
              <a:rPr lang="es-ES" dirty="0" err="1" smtClean="0"/>
              <a:t>Vit</a:t>
            </a:r>
            <a:r>
              <a:rPr lang="es-ES" dirty="0" smtClean="0"/>
              <a:t> C y  taninos)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025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Según IOM que la ingesta de hierro en vegetarianos sea 1'8 veces la recomendada a los no vegetarianos como medida de seguridad debido a la posible menor absorción de las fuentes de hierro vegetales (condiciones poco probables   </a:t>
            </a:r>
            <a:r>
              <a:rPr lang="es-ES" dirty="0" err="1" smtClean="0"/>
              <a:t>Vit</a:t>
            </a:r>
            <a:r>
              <a:rPr lang="es-ES" dirty="0" smtClean="0"/>
              <a:t> C y  taninos)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22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Según IOM que la ingesta de hierro en vegetarianos sea 1'8 veces la recomendada a los no vegetarianos como medida de seguridad debido a la posible menor absorción de las fuentes de hierro vegetales (condiciones poco probables   </a:t>
            </a:r>
            <a:r>
              <a:rPr lang="es-ES" dirty="0" err="1" smtClean="0"/>
              <a:t>Vit</a:t>
            </a:r>
            <a:r>
              <a:rPr lang="es-ES" dirty="0" smtClean="0"/>
              <a:t> C y  taninos)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7327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610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578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0998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5664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041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8849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248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9960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87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649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2720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9313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309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2309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3564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719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347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945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418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dirty="0" smtClean="0"/>
              <a:t>FEDN: 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ha emitido nunca un posicionamiento,</a:t>
            </a:r>
            <a:r>
              <a:rPr lang="es-E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ofrece la traducción del documento de posicionamiento de la ADA en su web.</a:t>
            </a:r>
            <a:endParaRPr lang="es-ES" dirty="0" smtClean="0"/>
          </a:p>
          <a:p>
            <a:pPr rtl="0"/>
            <a:r>
              <a:rPr lang="es-ES" dirty="0" smtClean="0"/>
              <a:t>Libro Blanco de la Nutrición: 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 mención en referencia a la ingesta aconsejada de proteínas (</a:t>
            </a:r>
            <a:r>
              <a:rPr lang="es-ES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pág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126) y al aumento de la demanda de menús vegetarianos en colectividades (</a:t>
            </a:r>
            <a:r>
              <a:rPr lang="es-ES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pág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382).</a:t>
            </a:r>
            <a:endParaRPr lang="es-ES" dirty="0" smtClean="0"/>
          </a:p>
          <a:p>
            <a:pPr rtl="0"/>
            <a:r>
              <a:rPr lang="es-ES" dirty="0" smtClean="0"/>
              <a:t>NAOS/PERSEO: 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 se hace la más mínima referencia a población vegetariana.</a:t>
            </a:r>
            <a:endParaRPr lang="es-ES" dirty="0" smtClean="0"/>
          </a:p>
          <a:p>
            <a:pPr rtl="0"/>
            <a:r>
              <a:rPr lang="es-ES" dirty="0" smtClean="0"/>
              <a:t>Manual de nutrición en pediatría (AEP): 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 un capítulo dedicado a</a:t>
            </a:r>
            <a:r>
              <a:rPr lang="es-ES" sz="16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“Dietas no omnívoras en la edad pediátrica. Dietas alternativas: vegetarianas”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endParaRPr lang="es-ES" dirty="0" smtClean="0"/>
          </a:p>
          <a:p>
            <a:pPr rtl="0"/>
            <a:r>
              <a:rPr lang="es-ES" dirty="0" smtClean="0"/>
              <a:t>Generalitat de Catalunya: 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 alimentación en la primera infancia (0-3 años) [13] se dan instrucciones específicas tanto a nivel general como para madres lactantes vegetarianas (</a:t>
            </a:r>
            <a:r>
              <a:rPr lang="es-ES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pág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12). </a:t>
            </a:r>
            <a:r>
              <a:rPr lang="es-ES" sz="16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“Guía </a:t>
            </a:r>
            <a:r>
              <a:rPr lang="es-ES" sz="16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d’Alimentació</a:t>
            </a:r>
            <a:r>
              <a:rPr lang="es-ES" sz="16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Saludable a </a:t>
            </a:r>
            <a:r>
              <a:rPr lang="es-ES" sz="16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l’Etapa</a:t>
            </a:r>
            <a:r>
              <a:rPr lang="es-ES" sz="16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escolar” </a:t>
            </a:r>
            <a:r>
              <a:rPr lang="es-E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 que en la página 36 </a:t>
            </a:r>
            <a:r>
              <a:rPr lang="es-ES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aprueba nutricionalmente los menús </a:t>
            </a:r>
            <a:r>
              <a:rPr lang="es-ES" sz="16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ovolactovegetarianos</a:t>
            </a:r>
            <a:r>
              <a:rPr lang="es-ES" sz="16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ofrece indicaciones específicas y la derivación correspondiente en los menús sugeridos.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182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002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187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uadrado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ectángulo redondead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4C951F-3B9C-425E-9DD8-327B34527B11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EEB1CD-E5DE-41D9-A4E4-E66759A01C8F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uadrado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ectángulo redondead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15" name="gráfico de la parte inferior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orma libre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7" name="Rectángulo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43458B-2432-4352-9935-B96DA5E96F0D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16B97-2C80-4474-AC9F-E613C3D14EDF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uadrado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ectángulo redondeado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19" name="gráfico de la parte inferior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orma libre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Rectángu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65AD35-AD62-477B-90DE-02A8AF84A389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7F741B-C8D3-4A24-ACF1-9BF4C6246480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31DDD2-8E64-4FC3-A335-AF2EF394E5BE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28FCF6-46E4-41BD-AD14-76583AC6225D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de la parte inferior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orma libre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0A4CFF-CF1D-4571-B388-3A8F6E2AB4C8}" type="datetime1">
              <a:rPr lang="es-ES" smtClean="0"/>
              <a:pPr/>
              <a:t>12/03/2019</a:t>
            </a:fld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A70FE6-92D4-4980-AB39-764E33E298B9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A03E11-FE9E-49AC-947B-236D0B46C2BE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de la parte inferior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orma libre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8" name="Rectángu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grpSp>
        <p:nvGrpSpPr>
          <p:cNvPr id="7" name="cuadrado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ectángulo redondead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7241A0-795B-43A4-BD95-E0D3C99F7642}" type="datetime1">
              <a:rPr lang="es-ES" noProof="0" smtClean="0"/>
              <a:pPr/>
              <a:t>12/03/2019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iom.edu.np/" TargetMode="External"/><Relationship Id="rId4" Type="http://schemas.openxmlformats.org/officeDocument/2006/relationships/hyperlink" Target="http://www.eatright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323" y="413195"/>
            <a:ext cx="9594681" cy="1676400"/>
          </a:xfrm>
        </p:spPr>
        <p:txBody>
          <a:bodyPr rtlCol="0"/>
          <a:lstStyle/>
          <a:p>
            <a:pPr rtl="0"/>
            <a:r>
              <a:rPr lang="es-ES" sz="4800" dirty="0" smtClean="0"/>
              <a:t>Alimentación vegetariana y vegana</a:t>
            </a:r>
            <a:endParaRPr lang="es-E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Sesión clínica –  Abril 2019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PROTEÍNA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idx="1"/>
          </p:nvPr>
        </p:nvSpPr>
        <p:spPr>
          <a:xfrm>
            <a:off x="1141412" y="1445514"/>
            <a:ext cx="9828530" cy="752872"/>
          </a:xfrm>
        </p:spPr>
        <p:txBody>
          <a:bodyPr rtlCol="0">
            <a:normAutofit fontScale="92500" lnSpcReduction="20000"/>
          </a:bodyPr>
          <a:lstStyle/>
          <a:p>
            <a:r>
              <a:rPr lang="es-ES" dirty="0" smtClean="0"/>
              <a:t>Es </a:t>
            </a:r>
            <a:r>
              <a:rPr lang="es-ES" dirty="0"/>
              <a:t>importante tener en cuenta el tipo de alimentos que se consumen en una dieta </a:t>
            </a:r>
            <a:r>
              <a:rPr lang="es-ES" dirty="0" smtClean="0"/>
              <a:t>vegana:</a:t>
            </a:r>
            <a:endParaRPr lang="es-ES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1141412" y="2960117"/>
            <a:ext cx="4160912" cy="3680296"/>
          </a:xfrm>
        </p:spPr>
        <p:txBody>
          <a:bodyPr rtlCol="0"/>
          <a:lstStyle/>
          <a:p>
            <a:pPr rtl="0"/>
            <a:r>
              <a:rPr lang="es-ES" b="1" u="sng" dirty="0" err="1" smtClean="0"/>
              <a:t>Ovolacto</a:t>
            </a:r>
            <a:r>
              <a:rPr lang="es-ES" b="1" u="sng" dirty="0" smtClean="0"/>
              <a:t> - soja y derivados:</a:t>
            </a:r>
          </a:p>
          <a:p>
            <a:pPr marL="0" indent="0">
              <a:buNone/>
            </a:pPr>
            <a:r>
              <a:rPr lang="es-ES" sz="2400" dirty="0" smtClean="0"/>
              <a:t>recomendaciones </a:t>
            </a:r>
            <a:r>
              <a:rPr lang="es-ES" sz="2400" dirty="0"/>
              <a:t>de ingesta proteica </a:t>
            </a:r>
            <a:r>
              <a:rPr lang="es-ES" sz="2400" dirty="0" smtClean="0"/>
              <a:t>similares </a:t>
            </a:r>
            <a:r>
              <a:rPr lang="es-ES" sz="2400" dirty="0"/>
              <a:t>a las propuestas para población general.</a:t>
            </a:r>
            <a:endParaRPr lang="es-ES" sz="2400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4"/>
          </p:nvPr>
        </p:nvSpPr>
        <p:spPr>
          <a:xfrm>
            <a:off x="5806380" y="2960117"/>
            <a:ext cx="5655359" cy="3316647"/>
          </a:xfrm>
        </p:spPr>
        <p:txBody>
          <a:bodyPr rtlCol="0">
            <a:normAutofit/>
          </a:bodyPr>
          <a:lstStyle/>
          <a:p>
            <a:pPr rtl="0"/>
            <a:r>
              <a:rPr lang="es-ES" b="1" u="sng" dirty="0" smtClean="0"/>
              <a:t>Cereales, frutos secos y otras legumbres:</a:t>
            </a:r>
          </a:p>
          <a:p>
            <a:pPr marL="0" indent="0">
              <a:buNone/>
            </a:pPr>
            <a:r>
              <a:rPr lang="es-ES" sz="2400" dirty="0" smtClean="0"/>
              <a:t>la </a:t>
            </a:r>
            <a:r>
              <a:rPr lang="es-ES" sz="2400" dirty="0"/>
              <a:t>recomendación de ingesta proteica se estima teniendo en cuenta los pocos datos disponibles y que la digestibilidad de la proteína </a:t>
            </a:r>
            <a:r>
              <a:rPr lang="es-ES" sz="2400" dirty="0" smtClean="0"/>
              <a:t>vegetal es menos </a:t>
            </a:r>
            <a:r>
              <a:rPr lang="es-ES" sz="2400" dirty="0"/>
              <a:t> </a:t>
            </a:r>
            <a:r>
              <a:rPr lang="es-ES" sz="2400" dirty="0" smtClean="0"/>
              <a:t>apunta </a:t>
            </a:r>
            <a:r>
              <a:rPr lang="es-ES" sz="2400" dirty="0"/>
              <a:t>al 1-1’1g/kg.</a:t>
            </a:r>
            <a:endParaRPr 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7" y="6302706"/>
            <a:ext cx="1455151" cy="38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" b="43700"/>
          <a:stretch/>
        </p:blipFill>
        <p:spPr>
          <a:xfrm>
            <a:off x="1341883" y="145096"/>
            <a:ext cx="9172355" cy="653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1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HIERRO: datos.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81844" y="1693056"/>
            <a:ext cx="10441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u="sng" dirty="0"/>
              <a:t>la incidencia de anemia </a:t>
            </a:r>
            <a:r>
              <a:rPr lang="es-ES" u="sng" dirty="0" err="1"/>
              <a:t>ferropénica</a:t>
            </a:r>
            <a:r>
              <a:rPr lang="es-ES" u="sng" dirty="0"/>
              <a:t> en personas vegetarianas es similar a la de personas no </a:t>
            </a:r>
            <a:r>
              <a:rPr lang="es-ES" u="sng" dirty="0" smtClean="0"/>
              <a:t>vegetarianas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 la IDR de hierro para población española adulta es de 9mg en hombres de 20 a 59 años y 18mg en mujeres de 20 a 49 </a:t>
            </a:r>
            <a:r>
              <a:rPr lang="es-ES" dirty="0" smtClean="0"/>
              <a:t>años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en personas </a:t>
            </a:r>
            <a:r>
              <a:rPr lang="es-ES" dirty="0"/>
              <a:t>vegetarianas </a:t>
            </a:r>
            <a:r>
              <a:rPr lang="es-ES" dirty="0" smtClean="0"/>
              <a:t> se produce una </a:t>
            </a:r>
            <a:r>
              <a:rPr lang="es-ES" dirty="0"/>
              <a:t>adaptación a ingestas bajas de hierro que implica una mayor absorción y una disminución de las </a:t>
            </a:r>
            <a:r>
              <a:rPr lang="es-ES" dirty="0" smtClean="0"/>
              <a:t>pérdidas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añadir 50mg de vitamina C contrarresta los </a:t>
            </a:r>
            <a:r>
              <a:rPr lang="es-ES" dirty="0" err="1"/>
              <a:t>fitatos</a:t>
            </a:r>
            <a:r>
              <a:rPr lang="es-ES" dirty="0"/>
              <a:t> de una ración standard y añadir 150mg incrementa la absorción de hierro casi un 30</a:t>
            </a:r>
            <a:r>
              <a:rPr lang="es-ES" dirty="0" smtClean="0"/>
              <a:t>%. </a:t>
            </a:r>
            <a:r>
              <a:rPr lang="es-ES" dirty="0"/>
              <a:t>Y que en presencia de 25-75 mg de vitamina C, la absorción del hierro no </a:t>
            </a:r>
            <a:r>
              <a:rPr lang="es-ES" dirty="0" err="1"/>
              <a:t>hemínico</a:t>
            </a:r>
            <a:r>
              <a:rPr lang="es-ES" dirty="0"/>
              <a:t> de una única comida se duplica o </a:t>
            </a:r>
            <a:r>
              <a:rPr lang="es-ES" dirty="0" smtClean="0"/>
              <a:t>triplica</a:t>
            </a:r>
            <a:r>
              <a:rPr lang="es-E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26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HIERRO: conclusiones.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81844" y="1693056"/>
            <a:ext cx="10441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Acompañar la </a:t>
            </a:r>
            <a:r>
              <a:rPr lang="es-ES" dirty="0"/>
              <a:t>ingesta de alimentos vegetales ricos en hierro con alimentos ricos en vitamina </a:t>
            </a:r>
            <a:r>
              <a:rPr lang="es-ES" dirty="0" smtClean="0"/>
              <a:t>C</a:t>
            </a:r>
          </a:p>
          <a:p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separe </a:t>
            </a:r>
            <a:r>
              <a:rPr lang="es-ES" dirty="0"/>
              <a:t>la toma de café y té de las comidas </a:t>
            </a:r>
            <a:r>
              <a:rPr lang="es-ES" dirty="0" smtClean="0"/>
              <a:t>principales</a:t>
            </a: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Fuentes </a:t>
            </a:r>
            <a:r>
              <a:rPr lang="es-ES" dirty="0"/>
              <a:t>vegetales de </a:t>
            </a:r>
            <a:r>
              <a:rPr lang="es-ES" dirty="0" smtClean="0"/>
              <a:t>hierro: </a:t>
            </a:r>
            <a:r>
              <a:rPr lang="es-ES" dirty="0"/>
              <a:t>las verduras de hoja verde, los frutos secos, las legumbres, las frutas desecadas y los cereales integrales. Además de los productos </a:t>
            </a:r>
            <a:r>
              <a:rPr lang="es-ES" dirty="0" smtClean="0"/>
              <a:t>enriquecidos.</a:t>
            </a:r>
          </a:p>
          <a:p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E</a:t>
            </a:r>
            <a:r>
              <a:rPr lang="es-ES" dirty="0" smtClean="0"/>
              <a:t>n </a:t>
            </a:r>
            <a:r>
              <a:rPr lang="es-ES" dirty="0"/>
              <a:t>caso de que </a:t>
            </a:r>
            <a:r>
              <a:rPr lang="es-ES" dirty="0" smtClean="0"/>
              <a:t>tomen suplementos </a:t>
            </a:r>
            <a:r>
              <a:rPr lang="es-ES" dirty="0"/>
              <a:t>de calcio, </a:t>
            </a:r>
            <a:r>
              <a:rPr lang="es-ES" dirty="0" smtClean="0"/>
              <a:t>evitar </a:t>
            </a:r>
            <a:r>
              <a:rPr lang="es-ES" dirty="0"/>
              <a:t>su interacción con el hierro de la </a:t>
            </a:r>
            <a:r>
              <a:rPr lang="es-ES" dirty="0" smtClean="0"/>
              <a:t>dieta separándolo de las comidas.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62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HIERRO: conclusiones.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81844" y="1693056"/>
            <a:ext cx="10441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U</a:t>
            </a:r>
            <a:r>
              <a:rPr lang="es-ES" dirty="0" smtClean="0"/>
              <a:t>sar </a:t>
            </a:r>
            <a:r>
              <a:rPr lang="es-ES" dirty="0"/>
              <a:t>cacerolas o sartenes de hierro, transmite moléculas de este mineral a la comida (especialmente a comidas ácidas como la salsa de tomate) por lo que </a:t>
            </a:r>
            <a:r>
              <a:rPr lang="es-ES" dirty="0" smtClean="0"/>
              <a:t>puede </a:t>
            </a:r>
            <a:r>
              <a:rPr lang="es-ES" dirty="0"/>
              <a:t>resultar de interés en población vegetariana.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Técnicas </a:t>
            </a:r>
            <a:r>
              <a:rPr lang="es-ES" dirty="0"/>
              <a:t>de cocina habituales como el remojo de las legumbres, su germinado, la fermentación del pan o el tostado de los frutos secos contrarrestan el efecto de los </a:t>
            </a:r>
            <a:r>
              <a:rPr lang="es-ES" dirty="0" err="1"/>
              <a:t>fitatos</a:t>
            </a:r>
            <a:r>
              <a:rPr lang="es-ES" dirty="0"/>
              <a:t> aumentando la biodisponibilidad de los minerales contenidos en el alimento.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CALCIO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VITAMINA 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VITAMINA B12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OMEGA 3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OTROS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218883" y="2038077"/>
            <a:ext cx="9751060" cy="4572000"/>
          </a:xfrm>
        </p:spPr>
        <p:txBody>
          <a:bodyPr rtlCol="0"/>
          <a:lstStyle/>
          <a:p>
            <a:r>
              <a:rPr lang="es-ES" dirty="0" smtClean="0"/>
              <a:t>Qué </a:t>
            </a:r>
            <a:r>
              <a:rPr lang="es-ES" dirty="0"/>
              <a:t>entendemos </a:t>
            </a:r>
            <a:r>
              <a:rPr lang="es-ES" dirty="0" smtClean="0"/>
              <a:t>por </a:t>
            </a:r>
            <a:r>
              <a:rPr lang="es-ES" dirty="0" err="1" smtClean="0"/>
              <a:t>vegetarian</a:t>
            </a:r>
            <a:r>
              <a:rPr lang="es-ES" dirty="0" smtClean="0"/>
              <a:t>@ </a:t>
            </a:r>
            <a:r>
              <a:rPr lang="es-ES" dirty="0"/>
              <a:t>y </a:t>
            </a:r>
            <a:r>
              <a:rPr lang="es-ES" dirty="0" err="1" smtClean="0"/>
              <a:t>vegan</a:t>
            </a:r>
            <a:r>
              <a:rPr lang="es-ES" dirty="0" smtClean="0"/>
              <a:t>@</a:t>
            </a:r>
          </a:p>
          <a:p>
            <a:r>
              <a:rPr lang="es-ES" dirty="0" smtClean="0"/>
              <a:t>Situación en España</a:t>
            </a:r>
            <a:endParaRPr lang="es-ES" dirty="0"/>
          </a:p>
          <a:p>
            <a:r>
              <a:rPr lang="es-ES" dirty="0" smtClean="0"/>
              <a:t>Nutrientes </a:t>
            </a:r>
            <a:r>
              <a:rPr lang="es-ES" dirty="0"/>
              <a:t>específicos a tener en cuenta</a:t>
            </a:r>
          </a:p>
          <a:p>
            <a:r>
              <a:rPr lang="es-ES" smtClean="0"/>
              <a:t>Suplementación</a:t>
            </a:r>
          </a:p>
          <a:p>
            <a:r>
              <a:rPr lang="es-ES" dirty="0" smtClean="0"/>
              <a:t>Mitos </a:t>
            </a:r>
            <a:r>
              <a:rPr lang="es-ES" dirty="0"/>
              <a:t>nutricionales</a:t>
            </a:r>
          </a:p>
          <a:p>
            <a:r>
              <a:rPr lang="es-ES" dirty="0" smtClean="0"/>
              <a:t>Planificación </a:t>
            </a:r>
            <a:r>
              <a:rPr lang="es-ES" dirty="0"/>
              <a:t>dietética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Título y diseño de contenido con gráfico</a:t>
            </a:r>
            <a:endParaRPr lang="es-ES" dirty="0"/>
          </a:p>
        </p:txBody>
      </p:sp>
      <p:graphicFrame>
        <p:nvGraphicFramePr>
          <p:cNvPr id="10" name="Marcador de contenido 9" descr="Gráfico de columnas agrupadas en el que se muestran los valores de 3 series de 4 categoría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682692"/>
              </p:ext>
            </p:extLst>
          </p:nvPr>
        </p:nvGraphicFramePr>
        <p:xfrm>
          <a:off x="1219200" y="1600200"/>
          <a:ext cx="97504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Diseño de dos objetos con tabla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Primera viñeta aquí</a:t>
            </a:r>
          </a:p>
          <a:p>
            <a:pPr rtl="0"/>
            <a:r>
              <a:rPr lang="es-ES" dirty="0" smtClean="0"/>
              <a:t>Segunda viñeta aquí</a:t>
            </a:r>
          </a:p>
          <a:p>
            <a:pPr rtl="0"/>
            <a:r>
              <a:rPr lang="es-ES" dirty="0" smtClean="0"/>
              <a:t>Tercera viñeta aquí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407665"/>
              </p:ext>
            </p:extLst>
          </p:nvPr>
        </p:nvGraphicFramePr>
        <p:xfrm>
          <a:off x="6094413" y="1600200"/>
          <a:ext cx="4875213" cy="2667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25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rtl="0"/>
                      <a:r>
                        <a:rPr lang="es-ES" noProof="0" dirty="0" smtClean="0"/>
                        <a:t>Clase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Grupo A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Grupo B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rtl="0"/>
                      <a:r>
                        <a:rPr lang="es-ES" noProof="0" dirty="0" smtClean="0"/>
                        <a:t>Clase 1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82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95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rtl="0"/>
                      <a:r>
                        <a:rPr lang="es-ES" noProof="0" dirty="0" smtClean="0"/>
                        <a:t>Clase 2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76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88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rtl="0"/>
                      <a:r>
                        <a:rPr lang="es-ES" noProof="0" dirty="0" smtClean="0"/>
                        <a:t>Clase 3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84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90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Diseño de dos objetos con SmartArt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Primera viñeta aquí</a:t>
            </a:r>
          </a:p>
          <a:p>
            <a:pPr rtl="0"/>
            <a:r>
              <a:rPr lang="es-ES" dirty="0" smtClean="0"/>
              <a:t>Segunda viñeta aquí</a:t>
            </a:r>
          </a:p>
          <a:p>
            <a:pPr rtl="0"/>
            <a:r>
              <a:rPr lang="es-ES" dirty="0" smtClean="0"/>
              <a:t>Tercera viñeta aquí</a:t>
            </a:r>
            <a:endParaRPr lang="es-ES" dirty="0"/>
          </a:p>
        </p:txBody>
      </p:sp>
      <p:graphicFrame>
        <p:nvGraphicFramePr>
          <p:cNvPr id="5" name="Marcador de contenido 4" descr="El ciclo radial muestra la relación entre 3 tareas y un grup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7781894"/>
              </p:ext>
            </p:extLst>
          </p:nvPr>
        </p:nvGraphicFramePr>
        <p:xfrm>
          <a:off x="6094413" y="1600200"/>
          <a:ext cx="48752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título de diapositiva (1)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título de diapositiva (2)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título de diapositiva (3)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BIBLIOGRAFÍA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09836" y="1690696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BLOGS:</a:t>
            </a:r>
          </a:p>
          <a:p>
            <a:r>
              <a:rPr lang="es-E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Dime que 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Mi dieta cojea</a:t>
            </a:r>
          </a:p>
          <a:p>
            <a:endParaRPr lang="es-ES" dirty="0"/>
          </a:p>
          <a:p>
            <a:r>
              <a:rPr lang="es-ES" dirty="0" smtClean="0"/>
              <a:t>LIBROS:</a:t>
            </a:r>
          </a:p>
          <a:p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Vegetarianos con ciencia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Vegetarianos concienciados</a:t>
            </a:r>
          </a:p>
          <a:p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662364" y="1660158"/>
            <a:ext cx="62189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WEBS:</a:t>
            </a:r>
          </a:p>
          <a:p>
            <a:r>
              <a:rPr lang="es-E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>
                <a:hlinkClick r:id="rId4"/>
              </a:rPr>
              <a:t>www.eatright.org</a:t>
            </a: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hlinkClick r:id="rId5"/>
              </a:rPr>
              <a:t>http://www.iom.edu.np</a:t>
            </a:r>
            <a:r>
              <a:rPr lang="es-ES" dirty="0" smtClean="0">
                <a:hlinkClick r:id="rId5"/>
              </a:rPr>
              <a:t>/</a:t>
            </a: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https://unionvegetariana.org/</a:t>
            </a: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 smtClean="0"/>
          </a:p>
          <a:p>
            <a:r>
              <a:rPr lang="es-ES" dirty="0" smtClean="0"/>
              <a:t>ARTÍCULOS:</a:t>
            </a:r>
          </a:p>
          <a:p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Extraídos de PEN, </a:t>
            </a:r>
            <a:r>
              <a:rPr lang="es-ES" dirty="0" err="1" smtClean="0"/>
              <a:t>Pubmed</a:t>
            </a:r>
            <a:r>
              <a:rPr lang="es-ES" dirty="0" smtClean="0"/>
              <a:t> y JAND </a:t>
            </a:r>
          </a:p>
          <a:p>
            <a:r>
              <a:rPr lang="es-ES" dirty="0"/>
              <a:t>	</a:t>
            </a:r>
            <a:r>
              <a:rPr lang="es-ES" dirty="0" smtClean="0"/>
              <a:t>(se adjuntan)</a:t>
            </a:r>
          </a:p>
          <a:p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86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título de diapositiva (4)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título de diapositiva (5)</a:t>
            </a:r>
            <a:endParaRPr lang="es-ES" dirty="0"/>
          </a:p>
        </p:txBody>
      </p:sp>
      <p:sp>
        <p:nvSpPr>
          <p:cNvPr id="6" name="Marcador de posición de imagen 5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Qué entendemos por dieta vegetariana y vegana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Definición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14692" y="2198184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considera vegetariana a la persona que no consume carnes (ni siquiera de ave), pescados ni mariscos, ni aquellos productos que los </a:t>
            </a:r>
            <a:r>
              <a:rPr lang="es-ES" dirty="0" smtClean="0"/>
              <a:t>contengan.</a:t>
            </a:r>
            <a:r>
              <a:rPr lang="es-ES" dirty="0"/>
              <a:t> 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260648"/>
            <a:ext cx="5184576" cy="571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88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26643"/>
            <a:ext cx="9751060" cy="1295400"/>
          </a:xfrm>
        </p:spPr>
        <p:txBody>
          <a:bodyPr rtlCol="0"/>
          <a:lstStyle/>
          <a:p>
            <a:pPr rtl="0"/>
            <a:r>
              <a:rPr lang="es-ES" dirty="0" smtClean="0"/>
              <a:t>Modelos dietéticos	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Dieta vegetariana	</a:t>
            </a:r>
            <a:endParaRPr lang="es-ES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Ovolactovegetariano</a:t>
            </a:r>
            <a:endParaRPr lang="es-ES" dirty="0" smtClean="0"/>
          </a:p>
          <a:p>
            <a:pPr rtl="0"/>
            <a:r>
              <a:rPr lang="es-ES" dirty="0" err="1" smtClean="0"/>
              <a:t>Ovovegetariano</a:t>
            </a:r>
            <a:r>
              <a:rPr lang="es-ES" dirty="0" smtClean="0"/>
              <a:t>	</a:t>
            </a:r>
          </a:p>
          <a:p>
            <a:pPr rtl="0"/>
            <a:r>
              <a:rPr lang="es-ES" dirty="0" err="1" smtClean="0"/>
              <a:t>L</a:t>
            </a:r>
            <a:r>
              <a:rPr lang="es-ES" dirty="0" err="1" smtClean="0"/>
              <a:t>actovegetariano</a:t>
            </a:r>
            <a:endParaRPr lang="es-ES" dirty="0" smtClean="0"/>
          </a:p>
          <a:p>
            <a:pPr rtl="0"/>
            <a:r>
              <a:rPr lang="es-ES" u="sng" dirty="0" smtClean="0"/>
              <a:t>Vegetariano estricto</a:t>
            </a:r>
          </a:p>
          <a:p>
            <a:pPr marL="0" indent="0" rtl="0">
              <a:buNone/>
            </a:pPr>
            <a:r>
              <a:rPr lang="es-ES" dirty="0"/>
              <a:t>	</a:t>
            </a:r>
            <a:r>
              <a:rPr lang="es-ES" dirty="0" smtClean="0"/>
              <a:t>            Vegano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98" y="-33263"/>
            <a:ext cx="6264696" cy="5974664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  <p:sp>
        <p:nvSpPr>
          <p:cNvPr id="3" name="Flecha curvada hacia la izquierda 2"/>
          <p:cNvSpPr/>
          <p:nvPr/>
        </p:nvSpPr>
        <p:spPr>
          <a:xfrm>
            <a:off x="4870276" y="4437112"/>
            <a:ext cx="648072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6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Situación en España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232920" cy="4421088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FEDN</a:t>
            </a:r>
            <a:endParaRPr lang="es-ES" dirty="0" smtClean="0"/>
          </a:p>
          <a:p>
            <a:pPr rtl="0"/>
            <a:r>
              <a:rPr lang="es-ES" dirty="0" smtClean="0"/>
              <a:t>Libro Blanco de la Nutrición</a:t>
            </a:r>
          </a:p>
          <a:p>
            <a:pPr rtl="0"/>
            <a:r>
              <a:rPr lang="es-ES" dirty="0" smtClean="0"/>
              <a:t>NAOS/PERSEO</a:t>
            </a:r>
          </a:p>
          <a:p>
            <a:pPr rtl="0"/>
            <a:r>
              <a:rPr lang="es-ES" dirty="0" smtClean="0"/>
              <a:t>Manual de nutrición en pediatría (AEP)</a:t>
            </a:r>
          </a:p>
          <a:p>
            <a:pPr rtl="0"/>
            <a:r>
              <a:rPr lang="es-ES" dirty="0" smtClean="0"/>
              <a:t>Generalitat de Catalunya</a:t>
            </a:r>
            <a:endParaRPr lang="es-ES" dirty="0" smtClean="0"/>
          </a:p>
          <a:p>
            <a:pPr rtl="0"/>
            <a:endParaRPr lang="es-ES" dirty="0" smtClean="0"/>
          </a:p>
          <a:p>
            <a:pPr rtl="0"/>
            <a:endParaRPr lang="es-ES" dirty="0"/>
          </a:p>
          <a:p>
            <a:pPr rtl="0"/>
            <a:endParaRPr lang="es-ES" dirty="0" smtClean="0"/>
          </a:p>
          <a:p>
            <a:pPr rtl="0"/>
            <a:endParaRPr lang="es-ES" dirty="0"/>
          </a:p>
          <a:p>
            <a:pPr marL="0" indent="0" rtl="0">
              <a:buNone/>
            </a:pPr>
            <a:endParaRPr lang="es-ES" dirty="0" smtClean="0"/>
          </a:p>
        </p:txBody>
      </p:sp>
      <p:graphicFrame>
        <p:nvGraphicFramePr>
          <p:cNvPr id="5" name="Marcador de contenido 4" descr="El ciclo radial muestra la relación entre 3 tareas y un grup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888511"/>
              </p:ext>
            </p:extLst>
          </p:nvPr>
        </p:nvGraphicFramePr>
        <p:xfrm>
          <a:off x="5158308" y="152400"/>
          <a:ext cx="6279687" cy="583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7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Nutrientes a tener en cuenta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PROTEÍNA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27" y="6093296"/>
            <a:ext cx="2088232" cy="5471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65819" y="1916832"/>
            <a:ext cx="11248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Según datos de la EFSA en 2012 </a:t>
            </a:r>
            <a:r>
              <a:rPr lang="es-ES" dirty="0" smtClean="0"/>
              <a:t>los </a:t>
            </a:r>
            <a:r>
              <a:rPr lang="es-ES" dirty="0"/>
              <a:t>requerimientos de proteína en población europea son de 0’83 g/kg para adultos y ancianos </a:t>
            </a:r>
            <a:r>
              <a:rPr lang="es-ES" dirty="0" smtClean="0"/>
              <a:t>sanos; </a:t>
            </a:r>
            <a:r>
              <a:rPr lang="es-ES" dirty="0"/>
              <a:t>no da ninguna indicación especifica para </a:t>
            </a:r>
            <a:r>
              <a:rPr lang="es-ES" dirty="0" smtClean="0"/>
              <a:t>vegetarianos.</a:t>
            </a:r>
          </a:p>
          <a:p>
            <a:endParaRPr lang="es-ES" dirty="0"/>
          </a:p>
          <a:p>
            <a:r>
              <a:rPr lang="es-ES" dirty="0"/>
              <a:t>La proteína vegetal es capaz de cubrir requerimientos si se consume una dieta variada y que cubra las necesidades </a:t>
            </a:r>
            <a:r>
              <a:rPr lang="es-ES" dirty="0" smtClean="0"/>
              <a:t>calóricas.</a:t>
            </a:r>
          </a:p>
          <a:p>
            <a:endParaRPr lang="es-ES" dirty="0"/>
          </a:p>
          <a:p>
            <a:r>
              <a:rPr lang="es-ES" dirty="0"/>
              <a:t>No es necesario realizar combinaciones concretas de alimentos en la misma ingesta para asegurar el aprovechamiento adecuado del nitrógeno en adultos </a:t>
            </a:r>
            <a:r>
              <a:rPr lang="es-ES" dirty="0" smtClean="0"/>
              <a:t>sanos.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61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cina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745_TF02787942.potx" id="{A91EF631-4122-4EBA-8019-60FC57DF5C6B}" vid="{1917DBFF-73CC-407A-A7A2-17BBCF700EC6}"/>
    </a:ext>
  </a:extLst>
</a:theme>
</file>

<file path=ppt/theme/theme2.xml><?xml version="1.0" encoding="utf-8"?>
<a:theme xmlns:a="http://schemas.openxmlformats.org/drawingml/2006/main" name="Tema de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purl.org/dc/dcmitype/"/>
    <ds:schemaRef ds:uri="http://schemas.microsoft.com/office/2006/metadata/properties"/>
    <ds:schemaRef ds:uri="a4f35948-e619-41b3-aa29-22878b09cfd2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0262f94-9f35-4ac3-9a90-690165a166b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 alimentos frescos (panorámica)</Template>
  <TotalTime>111</TotalTime>
  <Words>550</Words>
  <Application>Microsoft Office PowerPoint</Application>
  <PresentationFormat>Personalizado</PresentationFormat>
  <Paragraphs>158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Constantia</vt:lpstr>
      <vt:lpstr>Cocina 16x9</vt:lpstr>
      <vt:lpstr>Alimentación vegetariana y vegana</vt:lpstr>
      <vt:lpstr>Índice</vt:lpstr>
      <vt:lpstr>Qué entendemos por dieta vegetariana y vegana</vt:lpstr>
      <vt:lpstr>Definición</vt:lpstr>
      <vt:lpstr>Modelos dietéticos </vt:lpstr>
      <vt:lpstr>Situación en España</vt:lpstr>
      <vt:lpstr>Presentación de PowerPoint</vt:lpstr>
      <vt:lpstr>Nutrientes a tener en cuenta</vt:lpstr>
      <vt:lpstr>PROTEÍNA</vt:lpstr>
      <vt:lpstr>PROTEÍNA</vt:lpstr>
      <vt:lpstr>Presentación de PowerPoint</vt:lpstr>
      <vt:lpstr>HIERRO: datos.</vt:lpstr>
      <vt:lpstr>HIERRO: conclusiones.</vt:lpstr>
      <vt:lpstr>HIERRO: conclusiones.</vt:lpstr>
      <vt:lpstr>CALCIO</vt:lpstr>
      <vt:lpstr>VITAMINA D</vt:lpstr>
      <vt:lpstr>VITAMINA B12</vt:lpstr>
      <vt:lpstr>OMEGA 3</vt:lpstr>
      <vt:lpstr>OTROS</vt:lpstr>
      <vt:lpstr>Título y diseño de contenido con gráfico</vt:lpstr>
      <vt:lpstr>Diseño de dos objetos con tabla</vt:lpstr>
      <vt:lpstr>Diseño de dos objetos con SmartArt</vt:lpstr>
      <vt:lpstr>Agregar un título de diapositiva (1)</vt:lpstr>
      <vt:lpstr>Agregar un título de diapositiva (2)</vt:lpstr>
      <vt:lpstr>Agregar un título de diapositiva (3)</vt:lpstr>
      <vt:lpstr>BIBLIOGRAFÍA</vt:lpstr>
      <vt:lpstr>Presentación de PowerPoint</vt:lpstr>
      <vt:lpstr>Agregar un título de diapositiva (4)</vt:lpstr>
      <vt:lpstr>Agregar un título de diapositiva (5)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Alimentación vegetariana y vegana</dc:title>
  <dc:creator>Gigi</dc:creator>
  <cp:lastModifiedBy>Gigi</cp:lastModifiedBy>
  <cp:revision>13</cp:revision>
  <dcterms:created xsi:type="dcterms:W3CDTF">2019-03-12T11:25:14Z</dcterms:created>
  <dcterms:modified xsi:type="dcterms:W3CDTF">2019-03-12T13:16:57Z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